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1" r:id="rId4"/>
    <p:sldId id="281" r:id="rId5"/>
    <p:sldId id="282" r:id="rId6"/>
    <p:sldId id="283" r:id="rId7"/>
    <p:sldId id="280" r:id="rId8"/>
    <p:sldId id="268" r:id="rId9"/>
    <p:sldId id="269" r:id="rId10"/>
    <p:sldId id="270" r:id="rId11"/>
    <p:sldId id="271" r:id="rId12"/>
    <p:sldId id="276" r:id="rId13"/>
    <p:sldId id="279" r:id="rId14"/>
    <p:sldId id="274" r:id="rId15"/>
    <p:sldId id="275" r:id="rId16"/>
    <p:sldId id="272" r:id="rId17"/>
    <p:sldId id="258" r:id="rId18"/>
    <p:sldId id="259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6699"/>
    <a:srgbClr val="CC0066"/>
    <a:srgbClr val="0000FF"/>
    <a:srgbClr val="33CC33"/>
    <a:srgbClr val="FF66FF"/>
    <a:srgbClr val="FF66CC"/>
    <a:srgbClr val="FFDC6D"/>
    <a:srgbClr val="FF33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27" autoAdjust="0"/>
    <p:restoredTop sz="94669" autoAdjust="0"/>
  </p:normalViewPr>
  <p:slideViewPr>
    <p:cSldViewPr>
      <p:cViewPr>
        <p:scale>
          <a:sx n="94" d="100"/>
          <a:sy n="94" d="100"/>
        </p:scale>
        <p:origin x="952" y="-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87A5D-2B09-42DE-87FC-F0C37AE18079}" type="datetimeFigureOut">
              <a:rPr lang="fr-FR" smtClean="0"/>
              <a:pPr/>
              <a:t>23/05/2018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4DED2-2D64-4D6A-BBFC-217AE28A37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308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05C85-42D1-46DA-95E6-42860EC63C0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959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05C85-42D1-46DA-95E6-42860EC63C0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411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05C85-42D1-46DA-95E6-42860EC63C0C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212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23/05/2018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220072" y="0"/>
            <a:ext cx="3923928" cy="6858000"/>
          </a:xfrm>
          <a:gradFill flip="none" rotWithShape="1">
            <a:gsLst>
              <a:gs pos="0">
                <a:srgbClr val="33CC33">
                  <a:shade val="30000"/>
                  <a:satMod val="115000"/>
                </a:srgbClr>
              </a:gs>
              <a:gs pos="50000">
                <a:srgbClr val="33CC33">
                  <a:shade val="67500"/>
                  <a:satMod val="115000"/>
                </a:srgbClr>
              </a:gs>
              <a:gs pos="100000">
                <a:srgbClr val="33CC3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 fontScale="62500" lnSpcReduction="20000"/>
          </a:bodyPr>
          <a:lstStyle/>
          <a:p>
            <a:r>
              <a:rPr lang="fr-FR" sz="5700" b="1" dirty="0" smtClean="0">
                <a:solidFill>
                  <a:srgbClr val="FFFF00"/>
                </a:solidFill>
                <a:latin typeface="Castellar" pitchFamily="18" charset="0"/>
              </a:rPr>
              <a:t>SUBDIVISION     DES ISLV</a:t>
            </a:r>
          </a:p>
          <a:p>
            <a:endParaRPr lang="fr-FR" sz="3900" b="1" dirty="0" smtClean="0"/>
          </a:p>
          <a:p>
            <a:endParaRPr lang="fr-FR" sz="3900" b="1" dirty="0" smtClean="0"/>
          </a:p>
          <a:p>
            <a:endParaRPr lang="fr-FR" sz="3900" b="1" dirty="0" smtClean="0"/>
          </a:p>
          <a:p>
            <a:endParaRPr lang="fr-FR" sz="3900" b="1" dirty="0" smtClean="0"/>
          </a:p>
          <a:p>
            <a:endParaRPr lang="fr-FR" sz="3900" b="1" dirty="0" smtClean="0"/>
          </a:p>
          <a:p>
            <a:r>
              <a:rPr lang="fr-FR" sz="3900" b="1" dirty="0" smtClean="0"/>
              <a:t> </a:t>
            </a:r>
          </a:p>
          <a:p>
            <a:r>
              <a:rPr lang="fr-FR" sz="3900" b="1" dirty="0" smtClean="0">
                <a:solidFill>
                  <a:srgbClr val="FF66CC"/>
                </a:solidFill>
                <a:latin typeface="Castellar" pitchFamily="18" charset="0"/>
              </a:rPr>
              <a:t>CIRCONSCRIPTION PEDAGOGIQUE</a:t>
            </a:r>
          </a:p>
          <a:p>
            <a:r>
              <a:rPr lang="fr-FR" sz="2600" b="1" dirty="0" smtClean="0">
                <a:solidFill>
                  <a:srgbClr val="FF66CC"/>
                </a:solidFill>
                <a:latin typeface="Castellar" pitchFamily="18" charset="0"/>
              </a:rPr>
              <a:t>Raiatea-Tahaa          </a:t>
            </a:r>
            <a:r>
              <a:rPr lang="fr-FR" sz="2600" b="1" dirty="0" err="1" smtClean="0">
                <a:solidFill>
                  <a:srgbClr val="FF66CC"/>
                </a:solidFill>
                <a:latin typeface="Castellar" pitchFamily="18" charset="0"/>
              </a:rPr>
              <a:t>Maupiti</a:t>
            </a:r>
            <a:r>
              <a:rPr lang="fr-FR" sz="2600" b="1" dirty="0" smtClean="0">
                <a:solidFill>
                  <a:srgbClr val="FF66CC"/>
                </a:solidFill>
                <a:latin typeface="Castellar" pitchFamily="18" charset="0"/>
              </a:rPr>
              <a:t>-Bora Bora</a:t>
            </a:r>
          </a:p>
          <a:p>
            <a:endParaRPr lang="fr-FR" sz="3900" b="1" dirty="0" smtClean="0">
              <a:solidFill>
                <a:srgbClr val="00B050"/>
              </a:solidFill>
            </a:endParaRPr>
          </a:p>
          <a:p>
            <a:endParaRPr lang="fr-FR" sz="3900" b="1" dirty="0" smtClean="0">
              <a:solidFill>
                <a:srgbClr val="00B050"/>
              </a:solidFill>
            </a:endParaRPr>
          </a:p>
          <a:p>
            <a:endParaRPr lang="fr-FR" sz="6000" b="1" dirty="0" smtClean="0">
              <a:solidFill>
                <a:srgbClr val="00B050"/>
              </a:solidFill>
            </a:endParaRPr>
          </a:p>
          <a:p>
            <a:endParaRPr lang="fr-FR" sz="6500" b="1" dirty="0" smtClean="0">
              <a:solidFill>
                <a:srgbClr val="00B050"/>
              </a:solidFill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fr-FR" sz="3000" b="1" i="1" dirty="0" smtClean="0">
                <a:solidFill>
                  <a:schemeClr val="bg1"/>
                </a:solidFill>
                <a:latin typeface="Castellar" pitchFamily="18" charset="0"/>
              </a:rPr>
              <a:t>MANUELA VARNEY,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fr-FR" sz="3000" b="1" i="1" dirty="0" smtClean="0">
                <a:solidFill>
                  <a:schemeClr val="bg1"/>
                </a:solidFill>
                <a:latin typeface="Castellar" pitchFamily="18" charset="0"/>
              </a:rPr>
              <a:t>CPAIEN</a:t>
            </a:r>
            <a:endParaRPr lang="fr-FR" sz="3000" b="1" i="1" dirty="0">
              <a:solidFill>
                <a:schemeClr val="bg1"/>
              </a:solidFill>
              <a:latin typeface="Castellar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7944" t="22266" r="46044" b="16704"/>
          <a:stretch>
            <a:fillRect/>
          </a:stretch>
        </p:blipFill>
        <p:spPr bwMode="auto">
          <a:xfrm>
            <a:off x="0" y="-1"/>
            <a:ext cx="5220072" cy="6886053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9144000" cy="601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74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87997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89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9051" t="22266" r="12838" b="61000"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6" y="1916832"/>
            <a:ext cx="9144000" cy="444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5477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0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rgbClr val="CC0066"/>
                </a:solidFill>
              </a:rPr>
              <a:t>MATHS ET EPS : CM2 VAITAHE</a:t>
            </a:r>
            <a:endParaRPr lang="fr-FR" sz="4000" b="1" dirty="0">
              <a:solidFill>
                <a:srgbClr val="CC0066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268760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-Reproduire les lettres avec son corps (par groupe de 4 élèves)</a:t>
            </a:r>
          </a:p>
          <a:p>
            <a:endParaRPr lang="fr-FR" sz="3600" dirty="0" smtClean="0"/>
          </a:p>
          <a:p>
            <a:r>
              <a:rPr lang="fr-FR" sz="3600" dirty="0" smtClean="0"/>
              <a:t>-Kaléidoscope humain pour aborder la géométrie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MATHS ET NUMERIQUE</a:t>
            </a:r>
          </a:p>
          <a:p>
            <a:pPr algn="ctr"/>
            <a:r>
              <a:rPr lang="fr-FR" sz="2800" b="1" dirty="0" smtClean="0"/>
              <a:t>MATHADOR AU CYCLE 3 SECTEUR DE COLLEGE LUT</a:t>
            </a:r>
            <a:endParaRPr lang="fr-FR" sz="28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45" y="1000340"/>
            <a:ext cx="9144000" cy="5857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37031" b="36391"/>
          <a:stretch>
            <a:fillRect/>
          </a:stretch>
        </p:blipFill>
        <p:spPr bwMode="auto">
          <a:xfrm>
            <a:off x="0" y="980728"/>
            <a:ext cx="9144000" cy="2736304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0" y="0"/>
            <a:ext cx="89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MATHS ET SCIENCE-TECHNOLOGIE-PHYSIQUE : CM2 VAITAHE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FFCC66"/>
          </a:solidFill>
        </p:spPr>
        <p:txBody>
          <a:bodyPr>
            <a:noAutofit/>
          </a:bodyPr>
          <a:lstStyle/>
          <a:p>
            <a:pPr algn="ctr"/>
            <a:r>
              <a:rPr lang="fr-FR" sz="3300" b="1" dirty="0" smtClean="0">
                <a:solidFill>
                  <a:schemeClr val="tx1"/>
                </a:solidFill>
                <a:latin typeface="Algerian" pitchFamily="82" charset="0"/>
              </a:rPr>
              <a:t>TATA’U</a:t>
            </a:r>
            <a:r>
              <a:rPr lang="fr-FR" sz="3300" b="1" dirty="0" smtClean="0">
                <a:solidFill>
                  <a:schemeClr val="bg1"/>
                </a:solidFill>
                <a:latin typeface="Algerian" pitchFamily="82" charset="0"/>
              </a:rPr>
              <a:t> </a:t>
            </a:r>
            <a:r>
              <a:rPr lang="fr-FR" sz="3300" b="1" dirty="0" smtClean="0">
                <a:solidFill>
                  <a:schemeClr val="tx1"/>
                </a:solidFill>
                <a:latin typeface="Algerian" pitchFamily="82" charset="0"/>
              </a:rPr>
              <a:t>UPO’O DU CE1 AU CM2 - EDITION 2018</a:t>
            </a:r>
            <a:endParaRPr lang="fr-FR" sz="3300" b="1" dirty="0">
              <a:solidFill>
                <a:schemeClr val="tx1"/>
              </a:solidFill>
              <a:latin typeface="Algerian" pitchFamily="82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0" y="1052736"/>
          <a:ext cx="9144001" cy="580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463"/>
                <a:gridCol w="1498917"/>
                <a:gridCol w="1284786"/>
                <a:gridCol w="1213409"/>
                <a:gridCol w="856524"/>
                <a:gridCol w="1008028"/>
                <a:gridCol w="499639"/>
                <a:gridCol w="856524"/>
                <a:gridCol w="891711"/>
              </a:tblGrid>
              <a:tr h="281757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Vaitoare</a:t>
                      </a:r>
                      <a:r>
                        <a:rPr lang="fr-FR" sz="1200" b="1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CE1/CE2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9595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Matieroa</a:t>
                      </a:r>
                      <a:endParaRPr lang="fr-FR" sz="1200" b="1" dirty="0" smtClean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Faaaha</a:t>
                      </a:r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CE1/CE2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CE2/CM1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CP/CE1/CE2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8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757"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Patio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CE2/CM1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469595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Tiva</a:t>
                      </a:r>
                      <a:endParaRPr lang="fr-FR" sz="1200" b="1" dirty="0" smtClean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Tapuamu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CE2/CM1/CM2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CP/CE1/CE2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676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Maupiti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CE1/CE2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CE2/CM1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757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Anau</a:t>
                      </a:r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CE1/CE2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81757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Faanui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CE1/CE2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CE2/CM1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81757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Namaha</a:t>
                      </a:r>
                      <a:r>
                        <a:rPr lang="fr-FR" sz="1200" b="1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2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 Elise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 </a:t>
                      </a:r>
                      <a:r>
                        <a:rPr lang="fr-FR" sz="1100" b="1" dirty="0" err="1" smtClean="0">
                          <a:solidFill>
                            <a:schemeClr val="tx1"/>
                          </a:solidFill>
                        </a:rPr>
                        <a:t>Cherryl</a:t>
                      </a:r>
                      <a:endParaRPr lang="fr-FR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0736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Namaha</a:t>
                      </a:r>
                      <a:r>
                        <a:rPr lang="fr-FR" sz="1200" b="1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3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5 CLASSES</a:t>
                      </a:r>
                      <a:r>
                        <a:rPr lang="fr-FR" sz="1100" b="1" baseline="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</a:p>
                    <a:p>
                      <a:r>
                        <a:rPr lang="fr-FR" sz="1100" b="1" baseline="0" dirty="0" smtClean="0">
                          <a:solidFill>
                            <a:schemeClr val="tx1"/>
                          </a:solidFill>
                        </a:rPr>
                        <a:t>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5 CLASSES </a:t>
                      </a:r>
                      <a:r>
                        <a:rPr lang="fr-FR" sz="11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DE 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4 CLASSES</a:t>
                      </a:r>
                      <a:r>
                        <a:rPr lang="fr-FR" sz="11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DE CM2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9595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Fetuna</a:t>
                      </a:r>
                      <a:endParaRPr lang="fr-FR" sz="1200" b="1" dirty="0" smtClean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Vaiaau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CP/CE1/CE2/CM2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CE1/CE2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CE2/CM1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757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Tevaitoa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CE1/CE2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676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Apooiti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CE1/CE2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CE2/CM1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b="1" dirty="0" smtClean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757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Vaitahe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CE1/CE2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CE2/CM1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81757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Avera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CE1/CE2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CE2/CM1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9595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Puohine</a:t>
                      </a:r>
                      <a:endParaRPr lang="fr-FR" sz="1200" b="1" dirty="0" smtClean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  <a:p>
                      <a:r>
                        <a:rPr lang="fr-FR" sz="1200" b="1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Opoa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CE2/CM1/CM2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CP/CE1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CE1/CE2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CE2/CM1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0736"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AMJ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CE2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CM1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CM2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0" y="1052736"/>
            <a:ext cx="9144000" cy="1512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0" y="2564904"/>
            <a:ext cx="9144000" cy="3600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0" y="2924944"/>
            <a:ext cx="9144000" cy="129614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0" y="4221088"/>
            <a:ext cx="9144000" cy="263691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764704"/>
          </a:xfrm>
        </p:spPr>
        <p:txBody>
          <a:bodyPr>
            <a:normAutofit/>
          </a:bodyPr>
          <a:lstStyle/>
          <a:p>
            <a:pPr algn="ctr"/>
            <a:r>
              <a:rPr lang="fr-FR" sz="4400" dirty="0" smtClean="0">
                <a:solidFill>
                  <a:schemeClr val="tx1"/>
                </a:solidFill>
                <a:latin typeface="Arial Black" pitchFamily="34" charset="0"/>
              </a:rPr>
              <a:t>RECAPITULATIF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-1" y="1124744"/>
          <a:ext cx="9144005" cy="572089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205190"/>
                <a:gridCol w="1387763"/>
                <a:gridCol w="1387763"/>
                <a:gridCol w="1387763"/>
                <a:gridCol w="1387763"/>
                <a:gridCol w="1387763"/>
              </a:tblGrid>
              <a:tr h="765169">
                <a:tc>
                  <a:txBody>
                    <a:bodyPr/>
                    <a:lstStyle/>
                    <a:p>
                      <a:pPr algn="ctr"/>
                      <a:endParaRPr lang="fr-FR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TAHAA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BORA BORA</a:t>
                      </a:r>
                      <a:endParaRPr lang="fr-FR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RAIATEA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MAUPITI</a:t>
                      </a:r>
                      <a:endParaRPr lang="fr-FR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TOTAL</a:t>
                      </a:r>
                      <a:endParaRPr lang="fr-FR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8528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Classes participantes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/>
                        <a:t>10</a:t>
                      </a:r>
                      <a:endParaRPr lang="fr-F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/>
                        <a:t>23</a:t>
                      </a:r>
                      <a:endParaRPr lang="fr-F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/>
                        <a:t>29</a:t>
                      </a:r>
                      <a:endParaRPr lang="fr-F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/>
                        <a:t>4</a:t>
                      </a:r>
                      <a:endParaRPr lang="fr-F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/>
                        <a:t>66</a:t>
                      </a:r>
                    </a:p>
                    <a:p>
                      <a:pPr algn="ctr"/>
                      <a:r>
                        <a:rPr lang="fr-FR" sz="2800" b="1" dirty="0" smtClean="0"/>
                        <a:t>78.57%</a:t>
                      </a:r>
                      <a:endParaRPr lang="fr-F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878528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Classes non participantes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/>
                        <a:t>8</a:t>
                      </a:r>
                      <a:endParaRPr lang="fr-F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/>
                        <a:t>7</a:t>
                      </a:r>
                      <a:endParaRPr lang="fr-F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/>
                        <a:t>3</a:t>
                      </a:r>
                      <a:endParaRPr lang="fr-F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/>
                        <a:t>0</a:t>
                      </a:r>
                      <a:endParaRPr lang="fr-F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/>
                        <a:t>18</a:t>
                      </a:r>
                    </a:p>
                    <a:p>
                      <a:pPr algn="ctr"/>
                      <a:r>
                        <a:rPr lang="fr-FR" sz="2800" b="1" dirty="0" smtClean="0"/>
                        <a:t>21.43%</a:t>
                      </a:r>
                      <a:endParaRPr lang="fr-F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5169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  <a:p>
                      <a:pPr algn="ctr"/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des classes </a:t>
                      </a:r>
                      <a:endParaRPr lang="fr-FR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fr-FR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fr-FR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solidFill>
                            <a:schemeClr val="bg1"/>
                          </a:solidFill>
                        </a:rPr>
                        <a:t>32</a:t>
                      </a:r>
                      <a:endParaRPr lang="fr-FR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fr-FR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solidFill>
                            <a:schemeClr val="bg1"/>
                          </a:solidFill>
                        </a:rPr>
                        <a:t>84</a:t>
                      </a:r>
                      <a:endParaRPr lang="fr-FR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185214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olidFill>
                            <a:schemeClr val="tx1"/>
                          </a:solidFill>
                        </a:rPr>
                        <a:t>FINALISTES</a:t>
                      </a:r>
                      <a:endParaRPr lang="fr-FR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baseline="0" dirty="0" smtClean="0">
                          <a:solidFill>
                            <a:schemeClr val="tx1"/>
                          </a:solidFill>
                        </a:rPr>
                        <a:t>2 CE2</a:t>
                      </a:r>
                      <a:endParaRPr lang="fr-FR" sz="2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fr-FR" sz="2800" b="1" baseline="0" dirty="0" smtClean="0">
                          <a:solidFill>
                            <a:schemeClr val="tx1"/>
                          </a:solidFill>
                        </a:rPr>
                        <a:t> CM1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1 CE1</a:t>
                      </a:r>
                    </a:p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1 CE2</a:t>
                      </a:r>
                    </a:p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fr-FR" sz="2800" b="1" baseline="0" dirty="0" smtClean="0">
                          <a:solidFill>
                            <a:schemeClr val="tx1"/>
                          </a:solidFill>
                        </a:rPr>
                        <a:t> CM2</a:t>
                      </a:r>
                      <a:endParaRPr lang="fr-FR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1 CE1</a:t>
                      </a:r>
                    </a:p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2 CM1</a:t>
                      </a:r>
                    </a:p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2 CM2</a:t>
                      </a:r>
                      <a:endParaRPr lang="fr-FR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1 CE1</a:t>
                      </a:r>
                      <a:endParaRPr lang="fr-FR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fr-FR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rgbClr val="33CC33"/>
          </a:solidFill>
        </p:spPr>
        <p:txBody>
          <a:bodyPr>
            <a:normAutofit/>
          </a:bodyPr>
          <a:lstStyle/>
          <a:p>
            <a:r>
              <a:rPr lang="fr-FR" b="1" dirty="0" smtClean="0">
                <a:latin typeface="Algerian" pitchFamily="82" charset="0"/>
              </a:rPr>
              <a:t>SEMAINE DU 12 AU 16 MARS 2018</a:t>
            </a:r>
            <a:endParaRPr lang="fr-FR" b="1" dirty="0">
              <a:latin typeface="Algerian" pitchFamily="82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0" y="1556792"/>
          <a:ext cx="9144000" cy="21945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 smtClean="0"/>
                        <a:t>Lundi 12</a:t>
                      </a:r>
                      <a:endParaRPr lang="fr-FR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 smtClean="0"/>
                        <a:t>Mardi 13</a:t>
                      </a:r>
                      <a:endParaRPr lang="fr-FR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 smtClean="0"/>
                        <a:t>Mercredi 14</a:t>
                      </a:r>
                      <a:endParaRPr lang="fr-FR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 smtClean="0"/>
                        <a:t>Jeudi</a:t>
                      </a:r>
                      <a:r>
                        <a:rPr lang="fr-FR" sz="2400" baseline="0" dirty="0" smtClean="0"/>
                        <a:t> 15</a:t>
                      </a:r>
                      <a:endParaRPr lang="fr-FR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 smtClean="0"/>
                        <a:t>Vendredi 16</a:t>
                      </a:r>
                      <a:endParaRPr lang="fr-FR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200" b="1" dirty="0" smtClean="0"/>
                        <a:t>SDM</a:t>
                      </a:r>
                      <a:endParaRPr lang="fr-FR" sz="3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200" b="1" dirty="0" smtClean="0"/>
                        <a:t>TATA’U UPO’O</a:t>
                      </a:r>
                      <a:endParaRPr lang="fr-FR" sz="3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200" b="1" dirty="0" smtClean="0"/>
                        <a:t>SDM</a:t>
                      </a:r>
                      <a:endParaRPr lang="fr-FR" sz="3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FF66FF"/>
          </a:solidFill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fr-FR" b="1" dirty="0" smtClean="0">
                <a:latin typeface="Algerian" pitchFamily="82" charset="0"/>
              </a:rPr>
              <a:t>SDM</a:t>
            </a:r>
            <a:endParaRPr lang="fr-FR" sz="2700" b="1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52737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b="1" dirty="0" smtClean="0">
                <a:solidFill>
                  <a:srgbClr val="FF6699"/>
                </a:solidFill>
                <a:latin typeface="Arial Black" pitchFamily="34" charset="0"/>
              </a:rPr>
              <a:t>AUTOUR DES MATHEMATIQUES</a:t>
            </a:r>
            <a:endParaRPr lang="fr-FR" sz="3200" i="1" dirty="0" smtClean="0">
              <a:solidFill>
                <a:srgbClr val="FF6699"/>
              </a:solidFill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0" y="1772816"/>
          <a:ext cx="91440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536"/>
                <a:gridCol w="4554252"/>
                <a:gridCol w="4194212"/>
              </a:tblGrid>
              <a:tr h="324036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COMPETENCES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ACTIVITES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chemeClr val="tx1"/>
                          </a:solidFill>
                        </a:rPr>
                        <a:t>CALCUL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vert="wordArt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rgbClr val="222222"/>
                          </a:solidFill>
                          <a:latin typeface="+mn-lt"/>
                          <a:cs typeface="Arial" pitchFamily="34" charset="0"/>
                        </a:rPr>
                        <a:t>- Mémoriser des faits numériques et des procédures élémentaires de calcul</a:t>
                      </a:r>
                      <a:br>
                        <a:rPr lang="fr-FR" sz="1800" dirty="0" smtClean="0">
                          <a:solidFill>
                            <a:srgbClr val="222222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1800" dirty="0" smtClean="0">
                          <a:solidFill>
                            <a:srgbClr val="222222"/>
                          </a:solidFill>
                          <a:latin typeface="+mn-lt"/>
                          <a:cs typeface="Arial" pitchFamily="34" charset="0"/>
                        </a:rPr>
                        <a:t>- Élaborer ou choisir des stratégies de calcul à l'oral et à l'écrit</a:t>
                      </a:r>
                      <a:br>
                        <a:rPr lang="fr-FR" sz="1800" dirty="0" smtClean="0">
                          <a:solidFill>
                            <a:srgbClr val="222222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1800" dirty="0" smtClean="0">
                          <a:solidFill>
                            <a:srgbClr val="222222"/>
                          </a:solidFill>
                          <a:latin typeface="+mn-lt"/>
                          <a:cs typeface="Arial" pitchFamily="34" charset="0"/>
                        </a:rPr>
                        <a:t>- Calculer mentalement pour obtenir un résultat exact ou évaluer un ordre de grandeur.</a:t>
                      </a:r>
                      <a:br>
                        <a:rPr lang="fr-FR" sz="1800" dirty="0" smtClean="0">
                          <a:solidFill>
                            <a:srgbClr val="222222"/>
                          </a:solidFill>
                          <a:latin typeface="+mn-lt"/>
                          <a:cs typeface="Arial" pitchFamily="34" charset="0"/>
                        </a:rPr>
                      </a:b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fr-FR" sz="1800" dirty="0" smtClean="0">
                          <a:solidFill>
                            <a:srgbClr val="222222"/>
                          </a:solidFill>
                          <a:latin typeface="+mn-lt"/>
                          <a:cs typeface="Arial" pitchFamily="34" charset="0"/>
                        </a:rPr>
                        <a:t>Jeux de calcul en ligne</a:t>
                      </a:r>
                      <a:br>
                        <a:rPr lang="fr-FR" sz="1800" dirty="0" smtClean="0">
                          <a:solidFill>
                            <a:srgbClr val="222222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1800" dirty="0" smtClean="0">
                          <a:solidFill>
                            <a:srgbClr val="222222"/>
                          </a:solidFill>
                          <a:latin typeface="+mn-lt"/>
                          <a:cs typeface="Arial" pitchFamily="34" charset="0"/>
                        </a:rPr>
                        <a:t>-Rallye maths</a:t>
                      </a:r>
                      <a:br>
                        <a:rPr lang="fr-FR" sz="1800" dirty="0" smtClean="0">
                          <a:solidFill>
                            <a:srgbClr val="222222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1800" dirty="0" smtClean="0">
                          <a:solidFill>
                            <a:srgbClr val="222222"/>
                          </a:solidFill>
                          <a:latin typeface="+mn-lt"/>
                          <a:cs typeface="Arial" pitchFamily="34" charset="0"/>
                        </a:rPr>
                        <a:t>-Défi maths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fr-FR" sz="1800" dirty="0" smtClean="0">
                          <a:latin typeface="+mn-lt"/>
                        </a:rPr>
                        <a:t>-</a:t>
                      </a:r>
                      <a:r>
                        <a:rPr lang="fr-FR" sz="1800" i="1" dirty="0" smtClean="0">
                          <a:latin typeface="+mn-lt"/>
                        </a:rPr>
                        <a:t>Le compte est bon</a:t>
                      </a:r>
                      <a:r>
                        <a:rPr lang="fr-FR" sz="1800" dirty="0" smtClean="0">
                          <a:latin typeface="+mn-lt"/>
                        </a:rPr>
                        <a:t/>
                      </a:r>
                      <a:br>
                        <a:rPr lang="fr-FR" sz="1800" dirty="0" smtClean="0">
                          <a:latin typeface="+mn-lt"/>
                        </a:rPr>
                      </a:br>
                      <a:r>
                        <a:rPr lang="fr-FR" sz="1800" dirty="0" smtClean="0">
                          <a:latin typeface="+mn-lt"/>
                        </a:rPr>
                        <a:t>-Jeux d’échecs</a:t>
                      </a:r>
                      <a:br>
                        <a:rPr lang="fr-FR" sz="1800" dirty="0" smtClean="0">
                          <a:latin typeface="+mn-lt"/>
                        </a:rPr>
                      </a:br>
                      <a:r>
                        <a:rPr lang="fr-FR" sz="1800" dirty="0" smtClean="0">
                          <a:latin typeface="+mn-lt"/>
                        </a:rPr>
                        <a:t>-Défi </a:t>
                      </a:r>
                      <a:r>
                        <a:rPr lang="fr-FR" sz="1800" dirty="0" err="1" smtClean="0">
                          <a:latin typeface="+mn-lt"/>
                        </a:rPr>
                        <a:t>Mathador</a:t>
                      </a:r>
                      <a:r>
                        <a:rPr lang="fr-FR" dirty="0" smtClean="0">
                          <a:latin typeface="+mn-lt"/>
                        </a:rPr>
                        <a:t/>
                      </a:r>
                      <a:br>
                        <a:rPr lang="fr-FR" dirty="0" smtClean="0">
                          <a:latin typeface="+mn-lt"/>
                        </a:rPr>
                      </a:b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28498" t="33094" r="12838" b="49187"/>
          <a:stretch>
            <a:fillRect/>
          </a:stretch>
        </p:blipFill>
        <p:spPr bwMode="auto">
          <a:xfrm>
            <a:off x="0" y="5561856"/>
            <a:ext cx="9144000" cy="12961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28416" t="30313" r="12920" b="52953"/>
          <a:stretch>
            <a:fillRect/>
          </a:stretch>
        </p:blipFill>
        <p:spPr bwMode="auto">
          <a:xfrm>
            <a:off x="0" y="4149080"/>
            <a:ext cx="9144000" cy="12961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0"/>
          <a:ext cx="9144000" cy="6628267"/>
        </p:xfrm>
        <a:graphic>
          <a:graphicData uri="http://schemas.openxmlformats.org/drawingml/2006/table">
            <a:tbl>
              <a:tblPr/>
              <a:tblGrid>
                <a:gridCol w="1294902"/>
                <a:gridCol w="2616366"/>
                <a:gridCol w="2616366"/>
                <a:gridCol w="2616366"/>
              </a:tblGrid>
              <a:tr h="11247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Calibri"/>
                          <a:ea typeface="Calibri"/>
                          <a:cs typeface="Times New Roman"/>
                        </a:rPr>
                        <a:t>ENIGME </a:t>
                      </a:r>
                      <a:endParaRPr lang="fr-FR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84" marR="462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Calibri"/>
                          <a:ea typeface="Calibri"/>
                          <a:cs typeface="Times New Roman"/>
                        </a:rPr>
                        <a:t>Chez les </a:t>
                      </a:r>
                      <a:r>
                        <a:rPr lang="en-GB" sz="1400" b="1" dirty="0" err="1">
                          <a:latin typeface="Calibri"/>
                          <a:ea typeface="Calibri"/>
                          <a:cs typeface="Times New Roman"/>
                        </a:rPr>
                        <a:t>Menteurs</a:t>
                      </a:r>
                      <a:r>
                        <a:rPr lang="en-GB" sz="14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Dans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l’île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de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Pathagos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, les habitants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sont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soit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des Francs,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soit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des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Menteurs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. Les Francs ne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mentent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jamais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, et les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Menteurs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ne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disent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jamais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la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vérité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. En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débarquant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sur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l’île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, un habitant me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dit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«Je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suis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un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Menteur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».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Que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peut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-on en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déduire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84" marR="462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61712" marR="61712" marT="30856" marB="308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61712" marR="61712" marT="30856" marB="30856"/>
                </a:tc>
              </a:tr>
              <a:tr h="6091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Times New Roman"/>
                        </a:rPr>
                        <a:t>ENIGME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6284" marR="462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Hanivai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possède 6 colliers de perles, chaque collier est composé de 145 perles. Combien y a-t-il de perles en tout ?</a:t>
                      </a:r>
                    </a:p>
                  </a:txBody>
                  <a:tcPr marL="46284" marR="462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61712" marR="61712" marT="30856" marB="308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61712" marR="61712" marT="30856" marB="30856"/>
                </a:tc>
              </a:tr>
              <a:tr h="2229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Calibri"/>
                          <a:ea typeface="Calibri"/>
                          <a:cs typeface="Times New Roman"/>
                        </a:rPr>
                        <a:t>ENIGME </a:t>
                      </a:r>
                      <a:endParaRPr lang="fr-FR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84" marR="462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400" b="1" dirty="0">
                          <a:latin typeface="Calibri"/>
                          <a:ea typeface="Calibri"/>
                          <a:cs typeface="Times New Roman"/>
                        </a:rPr>
                        <a:t>Les cravates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Messieurs Lenoir, Lebrun et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Levert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mangeaient ensemble au restaurant. Tous portaient des cravates de couleur.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L'un portait une cravate noire, l'autre portait une cravate brune et le dernier portait une cravate verte.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Soudain l'homme portant la cravate verte s'écria : "Réalisez-vous que chacun porte une cravate de la même couleur que nos noms mais personne ne porte une cravate semblable à </a:t>
                      </a:r>
                      <a:r>
                        <a:rPr lang="fr-FR" sz="1400" i="1" dirty="0">
                          <a:latin typeface="Calibri"/>
                          <a:ea typeface="Calibri"/>
                          <a:cs typeface="Times New Roman"/>
                        </a:rPr>
                        <a:t>son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nom."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"C'est curieux", s`exclama monsieur Lenoir. Quelle couleur de cravate portait chaque homme ?</a:t>
                      </a:r>
                    </a:p>
                  </a:txBody>
                  <a:tcPr marL="46284" marR="462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61712" marR="61712" marT="30856" marB="308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61712" marR="61712" marT="30856" marB="30856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3366"/>
                          </a:solidFill>
                          <a:latin typeface="+mn-lt"/>
                          <a:ea typeface="Times New Roman"/>
                        </a:rPr>
                        <a:t>Noire</a:t>
                      </a:r>
                      <a:endParaRPr lang="fr-FR" sz="1600" dirty="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3366"/>
                          </a:solidFill>
                          <a:latin typeface="+mn-lt"/>
                          <a:ea typeface="Times New Roman"/>
                        </a:rPr>
                        <a:t>Brune</a:t>
                      </a:r>
                      <a:endParaRPr lang="fr-FR" sz="1600" dirty="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3366"/>
                          </a:solidFill>
                          <a:latin typeface="+mn-lt"/>
                          <a:ea typeface="Times New Roman"/>
                        </a:rPr>
                        <a:t>Verte</a:t>
                      </a:r>
                      <a:endParaRPr lang="fr-FR" sz="160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Lenoir</a:t>
                      </a:r>
                      <a:endParaRPr lang="fr-FR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+mn-lt"/>
                          <a:ea typeface="Times New Roman"/>
                        </a:rPr>
                        <a:t>X</a:t>
                      </a:r>
                      <a:endParaRPr lang="fr-FR" sz="1600" dirty="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+mn-lt"/>
                          <a:ea typeface="Times New Roman"/>
                        </a:rPr>
                        <a:t>X</a:t>
                      </a:r>
                      <a:endParaRPr lang="fr-FR" sz="160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Lebrun</a:t>
                      </a:r>
                      <a:endParaRPr lang="fr-FR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+mn-lt"/>
                          <a:ea typeface="Times New Roman"/>
                        </a:rPr>
                        <a:t>X</a:t>
                      </a:r>
                      <a:endParaRPr lang="fr-FR" sz="1600" dirty="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+mn-lt"/>
                          <a:ea typeface="Times New Roman"/>
                        </a:rPr>
                        <a:t>X</a:t>
                      </a:r>
                      <a:endParaRPr lang="fr-FR" sz="1600" dirty="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Levert</a:t>
                      </a:r>
                      <a:endParaRPr lang="fr-FR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+mn-lt"/>
                          <a:ea typeface="Times New Roman"/>
                        </a:rPr>
                        <a:t>X</a:t>
                      </a:r>
                      <a:endParaRPr lang="fr-FR" sz="1600" dirty="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+mn-lt"/>
                          <a:ea typeface="Times New Roman"/>
                        </a:rPr>
                        <a:t>X</a:t>
                      </a:r>
                      <a:endParaRPr lang="fr-FR" sz="160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latin typeface="+mn-lt"/>
                        <a:ea typeface="Times New Roman"/>
                      </a:endParaRPr>
                    </a:p>
                  </a:txBody>
                  <a:tcPr marL="29999" marR="29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91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Calibri"/>
                          <a:ea typeface="Calibri"/>
                          <a:cs typeface="Times New Roman"/>
                        </a:rPr>
                        <a:t>ENIGME </a:t>
                      </a:r>
                      <a:endParaRPr lang="fr-FR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84" marR="462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Dans un ‘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umete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de fruits, il y a 21 fruits. Trois tiers de ses fruits sont des ananas. Combien y’a-t-il d’ananas ?</a:t>
                      </a:r>
                    </a:p>
                  </a:txBody>
                  <a:tcPr marL="46284" marR="462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61712" marR="61712" marT="30856" marB="308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61712" marR="61712" marT="30856" marB="30856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8644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Calibri"/>
                          <a:ea typeface="Calibri"/>
                          <a:cs typeface="Times New Roman"/>
                        </a:rPr>
                        <a:t>ENIGME </a:t>
                      </a:r>
                      <a:endParaRPr lang="fr-FR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84" marR="462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Tous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les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jours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mes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parents me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donnent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300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frs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d’argent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de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poche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Combien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ai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-je au bout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d’une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semaine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?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Combien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ai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-je au bout d’un </a:t>
                      </a:r>
                      <a:r>
                        <a:rPr lang="en-GB" sz="1400" dirty="0" err="1">
                          <a:latin typeface="Calibri"/>
                          <a:ea typeface="Calibri"/>
                          <a:cs typeface="Times New Roman"/>
                        </a:rPr>
                        <a:t>mois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84" marR="462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61712" marR="61712" marT="30856" marB="308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61712" marR="61712" marT="30856" marB="3085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0"/>
            <a:ext cx="90388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3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78435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4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DEROULEMENT de la SEMAINE DES MATHEMATIQUES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31 élèves : 5 groupes de 6 à 7 élèves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 ateliers : 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MATHADOR</a:t>
            </a:r>
            <a:r>
              <a:rPr kumimoji="0" lang="fr-FR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 :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 équipes qui s’affrontent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1 défi gagné = 1 point (1 = 3 manches)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CALCUL MENTAL</a:t>
            </a:r>
            <a:r>
              <a:rPr kumimoji="0" lang="fr-FR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 :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 liste de calcul pour chaque élève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1 calcul réussi = 1 point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ENIGMES</a:t>
            </a:r>
            <a:r>
              <a:rPr kumimoji="0" lang="fr-FR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 :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Possibilité de se répartir les énigmes ou de résoudre tous ensemble*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1 énigme/problème = 3 points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OPERATIONS</a:t>
            </a:r>
            <a:r>
              <a:rPr kumimoji="0" lang="fr-FR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 :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 liste d’opérations pour chaque élève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1 opération = 2 points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Durée :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de 7h45 à 9h15</a:t>
            </a:r>
            <a:r>
              <a:rPr lang="fr-FR" sz="2000" dirty="0" smtClean="0">
                <a:cs typeface="Arial" pitchFamily="34" charset="0"/>
              </a:rPr>
              <a:t>,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15 min par atelier et 2 min pour le roulement des groupes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Les groupes tournent sur la semaine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Les énigmes, les calculs et les opérations changent tous les jours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Les points sont comptabilisés par journée puis le total sera fait en fin de semaine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Récompense : Pour le 1</a:t>
            </a:r>
            <a:r>
              <a:rPr kumimoji="0" lang="fr-FR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er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et le 2</a:t>
            </a:r>
            <a:r>
              <a:rPr kumimoji="0" lang="fr-FR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ème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Chaque atelier est tenu par un service civique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FF66FF"/>
          </a:solidFill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fr-FR" b="1" dirty="0" smtClean="0">
                <a:latin typeface="Algerian" pitchFamily="82" charset="0"/>
              </a:rPr>
              <a:t>SDM</a:t>
            </a:r>
            <a:endParaRPr lang="fr-FR" sz="2700" b="1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52736"/>
            <a:ext cx="914400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b="1" dirty="0" smtClean="0">
                <a:solidFill>
                  <a:srgbClr val="FF6699"/>
                </a:solidFill>
                <a:latin typeface="Arial Black" pitchFamily="34" charset="0"/>
              </a:rPr>
              <a:t>AUTOUR DE LA THEMATIQUE</a:t>
            </a:r>
          </a:p>
          <a:p>
            <a:pPr algn="ctr"/>
            <a:r>
              <a:rPr lang="fr-FR" sz="4000" b="1" dirty="0" smtClean="0">
                <a:solidFill>
                  <a:srgbClr val="FF6699"/>
                </a:solidFill>
              </a:rPr>
              <a:t>Croisement des domaines disciplinaires</a:t>
            </a:r>
          </a:p>
          <a:p>
            <a:pPr lvl="1" algn="ctr"/>
            <a:r>
              <a:rPr lang="fr-FR" sz="4000" b="1" dirty="0" smtClean="0"/>
              <a:t> </a:t>
            </a:r>
            <a:endParaRPr lang="fr-FR" sz="4000" dirty="0" smtClean="0"/>
          </a:p>
          <a:p>
            <a:pPr algn="ctr"/>
            <a:endParaRPr lang="fr-FR" sz="3200" b="1" i="1" dirty="0" smtClean="0">
              <a:solidFill>
                <a:srgbClr val="33CC33"/>
              </a:solidFill>
            </a:endParaRPr>
          </a:p>
          <a:p>
            <a:pPr algn="ctr"/>
            <a:r>
              <a:rPr lang="fr-FR" sz="3200" b="1" i="1" dirty="0" smtClean="0">
                <a:solidFill>
                  <a:srgbClr val="33CC33"/>
                </a:solidFill>
              </a:rPr>
              <a:t>Mathématiques et arts</a:t>
            </a:r>
            <a:r>
              <a:rPr lang="fr-FR" sz="3200" b="1" dirty="0" smtClean="0"/>
              <a:t> </a:t>
            </a:r>
          </a:p>
          <a:p>
            <a:pPr algn="ctr"/>
            <a:r>
              <a:rPr lang="fr-FR" sz="3200" b="1" i="1" dirty="0" smtClean="0">
                <a:solidFill>
                  <a:srgbClr val="CC0066"/>
                </a:solidFill>
              </a:rPr>
              <a:t>Mathématiques et EPS-Danse</a:t>
            </a:r>
          </a:p>
          <a:p>
            <a:pPr algn="ctr"/>
            <a:r>
              <a:rPr lang="fr-FR" sz="3200" b="1" i="1" dirty="0" smtClean="0"/>
              <a:t>Mathématiques et numérique</a:t>
            </a:r>
          </a:p>
          <a:p>
            <a:pPr algn="ctr"/>
            <a:r>
              <a:rPr lang="fr-FR" sz="3200" b="1" i="1" dirty="0" smtClean="0">
                <a:solidFill>
                  <a:srgbClr val="0000FF"/>
                </a:solidFill>
              </a:rPr>
              <a:t>Mathématiques et science-technologie-physique</a:t>
            </a:r>
          </a:p>
          <a:p>
            <a:pPr algn="ctr"/>
            <a:r>
              <a:rPr lang="fr-FR" sz="3200" b="1" i="1" dirty="0" smtClean="0">
                <a:solidFill>
                  <a:srgbClr val="FF0000"/>
                </a:solidFill>
              </a:rPr>
              <a:t>Mathématiques et géographie</a:t>
            </a:r>
          </a:p>
          <a:p>
            <a:pPr algn="ctr"/>
            <a:r>
              <a:rPr lang="fr-FR" sz="3200" b="1" i="1" dirty="0" smtClean="0">
                <a:solidFill>
                  <a:srgbClr val="00B0F0"/>
                </a:solidFill>
              </a:rPr>
              <a:t>Mathématiques et culture polynésienne</a:t>
            </a:r>
          </a:p>
          <a:p>
            <a:endParaRPr lang="fr-FR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4355976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33CC33"/>
                </a:solidFill>
              </a:rPr>
              <a:t>CM1/CM2 APOOITI : Nos affiches pour la semaine des mathématiques  </a:t>
            </a:r>
            <a:r>
              <a:rPr lang="fr-FR" sz="2400" b="1" i="1" dirty="0" smtClean="0">
                <a:solidFill>
                  <a:srgbClr val="33CC33"/>
                </a:solidFill>
              </a:rPr>
              <a:t>Nous avons associer la technique du Op art de Vasarely avec l’illusion optique ; et celle de Delaunay avec les demi cercles et les couleurs.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44" y="1200330"/>
            <a:ext cx="9144000" cy="563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4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571</Words>
  <Application>Microsoft Macintosh PowerPoint</Application>
  <PresentationFormat>Présentation à l'écran (4:3)</PresentationFormat>
  <Paragraphs>246</Paragraphs>
  <Slides>18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6" baseType="lpstr">
      <vt:lpstr>Algerian</vt:lpstr>
      <vt:lpstr>Arial Black</vt:lpstr>
      <vt:lpstr>Calibri</vt:lpstr>
      <vt:lpstr>Castellar</vt:lpstr>
      <vt:lpstr>Times New Roman</vt:lpstr>
      <vt:lpstr>Wingdings</vt:lpstr>
      <vt:lpstr>Arial</vt:lpstr>
      <vt:lpstr>Thème Office</vt:lpstr>
      <vt:lpstr>Présentation PowerPoint</vt:lpstr>
      <vt:lpstr>SEMAINE DU 12 AU 16 MARS 2018</vt:lpstr>
      <vt:lpstr> SDM</vt:lpstr>
      <vt:lpstr>Présentation PowerPoint</vt:lpstr>
      <vt:lpstr>Présentation PowerPoint</vt:lpstr>
      <vt:lpstr>Présentation PowerPoint</vt:lpstr>
      <vt:lpstr>Présentation PowerPoint</vt:lpstr>
      <vt:lpstr> SDM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TATA’U UPO’O DU CE1 AU CM2 - EDITION 2018</vt:lpstr>
      <vt:lpstr>RECAPITULATIF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Circonscription 2</dc:creator>
  <cp:lastModifiedBy>TAVAEARII EMILE</cp:lastModifiedBy>
  <cp:revision>51</cp:revision>
  <dcterms:created xsi:type="dcterms:W3CDTF">2018-04-26T03:10:17Z</dcterms:created>
  <dcterms:modified xsi:type="dcterms:W3CDTF">2018-05-23T20:41:00Z</dcterms:modified>
</cp:coreProperties>
</file>